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5" r:id="rId18"/>
    <p:sldId id="266" r:id="rId19"/>
    <p:sldId id="267" r:id="rId20"/>
    <p:sldId id="268" r:id="rId21"/>
    <p:sldId id="269" r:id="rId22"/>
  </p:sldIdLst>
  <p:sldSz cx="14630400" cy="8229600"/>
  <p:notesSz cx="8229600" cy="14630400"/>
  <p:embeddedFontLst>
    <p:embeddedFont>
      <p:font typeface="Barlow" pitchFamily="2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8"/>
    <p:restoredTop sz="94610"/>
  </p:normalViewPr>
  <p:slideViewPr>
    <p:cSldViewPr snapToGrid="0" snapToObjects="1">
      <p:cViewPr>
        <p:scale>
          <a:sx n="86" d="100"/>
          <a:sy n="86" d="100"/>
        </p:scale>
        <p:origin x="6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25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689530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747757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085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Обобщённое программирование и дженерики в Java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385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Обобщённое программирование — это мощный подход, при котором алгоритмы и структуры данных работают с различными типами данных, сохраняя при этом полную типобезопасность на этапе компиляции.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913" y="735330"/>
            <a:ext cx="11621214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Понимание Ковариантности: "Только Читатель"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3913" y="2028468"/>
            <a:ext cx="6388298" cy="2479238"/>
          </a:xfrm>
          <a:prstGeom prst="roundRect">
            <a:avLst>
              <a:gd name="adj" fmla="val 442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23913" y="2005608"/>
            <a:ext cx="6388298" cy="91440"/>
          </a:xfrm>
          <a:prstGeom prst="roundRect">
            <a:avLst>
              <a:gd name="adj" fmla="val 337911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3709035" y="1719501"/>
            <a:ext cx="617934" cy="617934"/>
          </a:xfrm>
          <a:prstGeom prst="roundRect">
            <a:avLst>
              <a:gd name="adj" fmla="val 147977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3894415" y="1873925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52751" y="2543413"/>
            <a:ext cx="328350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Наследование Сохраняется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52751" y="2952988"/>
            <a:ext cx="59306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Ковариантность означает, что отношение наследования сохраняется для типов, обернутых в дженерики. Если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является подтипом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то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List&lt;B&gt;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не является подтипом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List&lt;A&gt;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без использования wildcard.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8189" y="2028468"/>
            <a:ext cx="6388298" cy="2479238"/>
          </a:xfrm>
          <a:prstGeom prst="roundRect">
            <a:avLst>
              <a:gd name="adj" fmla="val 442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18189" y="2005608"/>
            <a:ext cx="6388298" cy="91440"/>
          </a:xfrm>
          <a:prstGeom prst="roundRect">
            <a:avLst>
              <a:gd name="adj" fmla="val 337911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10303312" y="1719501"/>
            <a:ext cx="617934" cy="617934"/>
          </a:xfrm>
          <a:prstGeom prst="roundRect">
            <a:avLst>
              <a:gd name="adj" fmla="val 147977"/>
            </a:avLst>
          </a:prstGeom>
          <a:solidFill>
            <a:srgbClr val="16FFBB"/>
          </a:solidFill>
          <a:ln/>
        </p:spPr>
      </p:sp>
      <p:sp>
        <p:nvSpPr>
          <p:cNvPr id="12" name="Text 10"/>
          <p:cNvSpPr/>
          <p:nvPr/>
        </p:nvSpPr>
        <p:spPr>
          <a:xfrm>
            <a:off x="10488692" y="1873925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47027" y="2543413"/>
            <a:ext cx="332065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extends</a:t>
            </a: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: Расширение Типа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47027" y="2960608"/>
            <a:ext cx="59306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Используя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extends Number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мы говорим компилятору, что коллекция содержит элементы, которые являются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любым его подтипом (например,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 Это делает коллекцию "только для чтения".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3913" y="5022652"/>
            <a:ext cx="6388298" cy="2471618"/>
          </a:xfrm>
          <a:prstGeom prst="roundRect">
            <a:avLst>
              <a:gd name="adj" fmla="val 444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23913" y="4999792"/>
            <a:ext cx="6388298" cy="91440"/>
          </a:xfrm>
          <a:prstGeom prst="roundRect">
            <a:avLst>
              <a:gd name="adj" fmla="val 337911"/>
            </a:avLst>
          </a:prstGeom>
          <a:solidFill>
            <a:srgbClr val="37A7E7"/>
          </a:solidFill>
          <a:ln/>
        </p:spPr>
      </p:sp>
      <p:sp>
        <p:nvSpPr>
          <p:cNvPr id="17" name="Shape 15"/>
          <p:cNvSpPr/>
          <p:nvPr/>
        </p:nvSpPr>
        <p:spPr>
          <a:xfrm>
            <a:off x="3709035" y="4713684"/>
            <a:ext cx="617934" cy="617934"/>
          </a:xfrm>
          <a:prstGeom prst="roundRect">
            <a:avLst>
              <a:gd name="adj" fmla="val 147977"/>
            </a:avLst>
          </a:prstGeom>
          <a:solidFill>
            <a:srgbClr val="16FFBB"/>
          </a:solidFill>
          <a:ln/>
        </p:spPr>
      </p:sp>
      <p:sp>
        <p:nvSpPr>
          <p:cNvPr id="18" name="Text 16"/>
          <p:cNvSpPr/>
          <p:nvPr/>
        </p:nvSpPr>
        <p:spPr>
          <a:xfrm>
            <a:off x="3894415" y="4868108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052751" y="5537597"/>
            <a:ext cx="255091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Безопасность Чтения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1052751" y="5947172"/>
            <a:ext cx="59306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можем безопасно читать элементы из такой коллекции, поскольку любой элемент будет гарантированно являться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(или его подтипом), который можно привести к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8189" y="5022652"/>
            <a:ext cx="6388298" cy="2471618"/>
          </a:xfrm>
          <a:prstGeom prst="roundRect">
            <a:avLst>
              <a:gd name="adj" fmla="val 4440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418189" y="4999792"/>
            <a:ext cx="6388298" cy="91440"/>
          </a:xfrm>
          <a:prstGeom prst="roundRect">
            <a:avLst>
              <a:gd name="adj" fmla="val 337911"/>
            </a:avLst>
          </a:prstGeom>
          <a:solidFill>
            <a:srgbClr val="091231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03312" y="4713684"/>
            <a:ext cx="617934" cy="617934"/>
          </a:xfrm>
          <a:prstGeom prst="roundRect">
            <a:avLst>
              <a:gd name="adj" fmla="val 147977"/>
            </a:avLst>
          </a:prstGeom>
          <a:solidFill>
            <a:srgbClr val="16FFBB"/>
          </a:solidFill>
          <a:ln/>
        </p:spPr>
      </p:sp>
      <p:sp>
        <p:nvSpPr>
          <p:cNvPr id="24" name="Text 22"/>
          <p:cNvSpPr/>
          <p:nvPr/>
        </p:nvSpPr>
        <p:spPr>
          <a:xfrm>
            <a:off x="10488692" y="4868108"/>
            <a:ext cx="24717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7647027" y="5537597"/>
            <a:ext cx="254865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Ограничения Записи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647027" y="5947172"/>
            <a:ext cx="59306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Добавление элементов (кроме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null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 в такую коллекцию запрещено, чтобы предотвратить нарушения типовой безопасности, поскольку компилятор не может знать точный тип элементов.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283" y="509468"/>
            <a:ext cx="7671435" cy="1030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Ковариантность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Действии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:</a:t>
            </a:r>
          </a:p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Пример</a:t>
            </a: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200" b="1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extends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36283" y="1815941"/>
            <a:ext cx="7671435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Рассмотрим синтаксис 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extends Number&gt;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Эта конструкция позволяет вам использовать список любого типа, который расширяет 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Это особенно полезно, когда вы хотите обрабатывать коллекцию элементов, не зная их точного типа, но гарантируя, что они являются числами.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36283" y="2993707"/>
            <a:ext cx="3743682" cy="2459117"/>
          </a:xfrm>
          <a:prstGeom prst="roundRect">
            <a:avLst>
              <a:gd name="adj" fmla="val 1226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8411" y="3014186"/>
            <a:ext cx="2045256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Декларация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98411" y="3269813"/>
            <a:ext cx="3282042" cy="216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extends Number&gt;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 = new</a:t>
            </a:r>
            <a:r>
              <a:rPr lang="ru-RU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&lt;Integer&gt;();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ru-RU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</a:t>
            </a:r>
            <a:r>
              <a:rPr lang="en-US" sz="14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ли</a:t>
            </a:r>
            <a:endParaRPr lang="en-US" sz="14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extends Number&gt;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 = new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&lt;Double&gt;();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64035" y="3014187"/>
            <a:ext cx="3743682" cy="2438638"/>
          </a:xfrm>
          <a:prstGeom prst="roundRect">
            <a:avLst>
              <a:gd name="adj" fmla="val 1226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0966" y="3141999"/>
            <a:ext cx="205680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Безопасное Чтение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70966" y="3773686"/>
            <a:ext cx="332982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 x = list.get(0); // OK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870966" y="4472940"/>
            <a:ext cx="3329821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гарантированно можем прочитать элементы как 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36283" y="5636895"/>
            <a:ext cx="7671435" cy="2083237"/>
          </a:xfrm>
          <a:prstGeom prst="roundRect">
            <a:avLst>
              <a:gd name="adj" fmla="val 1325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3213" y="5843826"/>
            <a:ext cx="236791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Ограниченная Запись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43213" y="6209824"/>
            <a:ext cx="7257574" cy="898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list.add(10); // </a:t>
            </a:r>
            <a:r>
              <a:rPr lang="en-US" sz="14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400" dirty="0" err="1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Запрещено</a:t>
            </a:r>
            <a:endParaRPr lang="en-US" sz="1400" dirty="0">
              <a:solidFill>
                <a:srgbClr val="E0E4E6"/>
              </a:solidFill>
              <a:highlight>
                <a:srgbClr val="171528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 err="1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list.add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(3.14); // </a:t>
            </a:r>
            <a:r>
              <a:rPr lang="en-US" sz="14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r>
              <a:rPr lang="en-US" sz="14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Запрещено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43213" y="7218759"/>
            <a:ext cx="725757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Почему? Потому что тип, который хранится внутри, неизвестен компилятору.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630" y="584121"/>
            <a:ext cx="12129135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Почему Запрещена Запись при Ковариантности?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49630" y="1599009"/>
            <a:ext cx="1293114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ключевой момент для понимания типовой безопасности. Когда вы объявляете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extends Number&gt;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компилятор знает, что в списке будут храниться только подтипы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но не знает, какой именно подтип.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49630" y="2708672"/>
            <a:ext cx="75514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Может быть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List&lt;Integer&gt;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49630" y="3122771"/>
            <a:ext cx="75514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Может быть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List&lt;Double&gt;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49630" y="3536871"/>
            <a:ext cx="75514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Может быть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List&lt;Long&gt;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49630" y="4067770"/>
            <a:ext cx="7551420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Если бы компилятор разрешил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list.add(3.14)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когда на самом деле это был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List&lt;Integer&gt;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мы бы нарушили типовую безопасность, пытаясь добавить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 список </a:t>
            </a:r>
            <a:r>
              <a:rPr lang="en-US" sz="16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Ковариантность защищает от таких некорректных операций, делая контейнер фактически "только для чтения".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30" y="2756535"/>
            <a:ext cx="486156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25260"/>
            <a:ext cx="10463570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Контравариантность: "Только Писатель"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81063" y="2177772"/>
            <a:ext cx="6324005" cy="2356961"/>
          </a:xfrm>
          <a:prstGeom prst="roundRect">
            <a:avLst>
              <a:gd name="adj" fmla="val 620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50583" y="2177772"/>
            <a:ext cx="121920" cy="2356961"/>
          </a:xfrm>
          <a:prstGeom prst="roundRect">
            <a:avLst>
              <a:gd name="adj" fmla="val 271033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223248" y="2428518"/>
            <a:ext cx="349234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Наследование Обращается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23248" y="2866668"/>
            <a:ext cx="573107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Контравариантность — это обратная логика ковариантности. Если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является подтипом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то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List&lt;A&gt;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может быть использован там, где ожидается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List&lt;B&gt;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при использовании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5333" y="2177772"/>
            <a:ext cx="6324005" cy="2356961"/>
          </a:xfrm>
          <a:prstGeom prst="roundRect">
            <a:avLst>
              <a:gd name="adj" fmla="val 620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4853" y="2177772"/>
            <a:ext cx="121920" cy="2356961"/>
          </a:xfrm>
          <a:prstGeom prst="roundRect">
            <a:avLst>
              <a:gd name="adj" fmla="val 271033"/>
            </a:avLst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7767518" y="2428518"/>
            <a:ext cx="3167420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</a:t>
            </a: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: Обобщение Типа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767518" y="2874288"/>
            <a:ext cx="573107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Конструкция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 Integer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означает, что коллекция будет содержать элементы типа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любого его супертипа (например,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). Это делает коллекцию "только для записи".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881063" y="4754999"/>
            <a:ext cx="6324005" cy="2349341"/>
          </a:xfrm>
          <a:prstGeom prst="roundRect">
            <a:avLst>
              <a:gd name="adj" fmla="val 622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50583" y="4754999"/>
            <a:ext cx="121920" cy="2349341"/>
          </a:xfrm>
          <a:prstGeom prst="roundRect">
            <a:avLst>
              <a:gd name="adj" fmla="val 271033"/>
            </a:avLst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1223248" y="5005745"/>
            <a:ext cx="273165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Безопасность Записи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223248" y="5443895"/>
            <a:ext cx="573107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можем безопасно добавлять элементы типа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(или его подтипы) в такую коллекцию, потому что они всегда будут совместимы с любым супертипом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5333" y="4754999"/>
            <a:ext cx="6324005" cy="2349341"/>
          </a:xfrm>
          <a:prstGeom prst="roundRect">
            <a:avLst>
              <a:gd name="adj" fmla="val 6227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4853" y="4754999"/>
            <a:ext cx="121920" cy="2349341"/>
          </a:xfrm>
          <a:prstGeom prst="roundRect">
            <a:avLst>
              <a:gd name="adj" fmla="val 271033"/>
            </a:avLst>
          </a:prstGeom>
          <a:solidFill>
            <a:srgbClr val="091231"/>
          </a:solidFill>
          <a:ln/>
        </p:spPr>
      </p:sp>
      <p:sp>
        <p:nvSpPr>
          <p:cNvPr id="17" name="Text 15"/>
          <p:cNvSpPr/>
          <p:nvPr/>
        </p:nvSpPr>
        <p:spPr>
          <a:xfrm>
            <a:off x="7767518" y="5005745"/>
            <a:ext cx="272379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Ограничения Чтения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767518" y="5443895"/>
            <a:ext cx="573107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 чтении элементов из такой коллекции мы можем быть уверены только в том, что они являются </a:t>
            </a:r>
            <a:r>
              <a:rPr lang="en-US" sz="17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поскольку компилятор не знает точный тип супертипа.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8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596" y="2939653"/>
            <a:ext cx="10931962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Контравариантность в Действии: Пример </a:t>
            </a:r>
            <a:r>
              <a:rPr lang="en-US" sz="3350" b="1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67596" y="3768090"/>
            <a:ext cx="13095208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Wildcard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 Integer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указывает на то, что список может содержать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любой супертип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Это позволяет безопасно добавлять элементы, но ограничивает то, как вы можете их читать.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67596" y="4598075"/>
            <a:ext cx="13095208" cy="3090743"/>
          </a:xfrm>
          <a:prstGeom prst="roundRect">
            <a:avLst>
              <a:gd name="adj" fmla="val 931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0456" y="4620935"/>
            <a:ext cx="4349829" cy="3045023"/>
          </a:xfrm>
          <a:prstGeom prst="roundRect">
            <a:avLst>
              <a:gd name="adj" fmla="val 9454"/>
            </a:avLst>
          </a:prstGeom>
          <a:solidFill>
            <a:srgbClr val="0A081B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4812744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Декларация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82266" y="5194340"/>
            <a:ext cx="3966210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super Integer&gt; list = new ArrayList&lt;Number&gt;();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82266" y="6230660"/>
            <a:ext cx="3966210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означает: "list — это коллекция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его предков (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)".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40285" y="4620935"/>
            <a:ext cx="4349829" cy="3045023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1" name="Shape 8"/>
          <p:cNvSpPr/>
          <p:nvPr/>
        </p:nvSpPr>
        <p:spPr>
          <a:xfrm>
            <a:off x="5140285" y="4620935"/>
            <a:ext cx="22860" cy="3045023"/>
          </a:xfrm>
          <a:prstGeom prst="roundRect">
            <a:avLst>
              <a:gd name="adj" fmla="val 1259316"/>
            </a:avLst>
          </a:prstGeom>
          <a:solidFill>
            <a:srgbClr val="0FC3C0"/>
          </a:solidFill>
          <a:ln/>
        </p:spPr>
      </p:sp>
      <p:sp>
        <p:nvSpPr>
          <p:cNvPr id="12" name="Text 9"/>
          <p:cNvSpPr/>
          <p:nvPr/>
        </p:nvSpPr>
        <p:spPr>
          <a:xfrm>
            <a:off x="5332095" y="4812744"/>
            <a:ext cx="2132409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Безопасная Запись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332095" y="5194340"/>
            <a:ext cx="3966210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list.add(42); // OK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list.add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(new Integer(100)); // OK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332095" y="6230660"/>
            <a:ext cx="396621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Мы можем безопасно добавлять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490115" y="4620935"/>
            <a:ext cx="4349829" cy="3045023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6" name="Shape 13"/>
          <p:cNvSpPr/>
          <p:nvPr/>
        </p:nvSpPr>
        <p:spPr>
          <a:xfrm>
            <a:off x="9490115" y="4620935"/>
            <a:ext cx="22860" cy="3045023"/>
          </a:xfrm>
          <a:prstGeom prst="roundRect">
            <a:avLst>
              <a:gd name="adj" fmla="val 1259316"/>
            </a:avLst>
          </a:prstGeom>
          <a:solidFill>
            <a:srgbClr val="1D8DCD"/>
          </a:solidFill>
          <a:ln/>
        </p:spPr>
      </p:sp>
      <p:sp>
        <p:nvSpPr>
          <p:cNvPr id="17" name="Text 14"/>
          <p:cNvSpPr/>
          <p:nvPr/>
        </p:nvSpPr>
        <p:spPr>
          <a:xfrm>
            <a:off x="9681924" y="4812744"/>
            <a:ext cx="249126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Ограниченное Чтение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9681924" y="5194340"/>
            <a:ext cx="3966210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 x = list.get(0); // OK</a:t>
            </a:r>
            <a:endParaRPr lang="ru-RU" sz="1500" dirty="0">
              <a:solidFill>
                <a:srgbClr val="E0E4E6"/>
              </a:solidFill>
              <a:highlight>
                <a:srgbClr val="171528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 y = list.get(0); //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❌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Ошибка компиляции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681924" y="6552962"/>
            <a:ext cx="3966210" cy="921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 чтении тип элементов неизвестен, поэтому они могут быть считаны только как </a:t>
            </a:r>
            <a:r>
              <a:rPr lang="en-US" sz="15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55546"/>
            <a:ext cx="12074485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Почему Ограничено Чтение при Контравариантности?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57357" y="1460063"/>
            <a:ext cx="1311568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Ограничение на чтение при контравариантности существует для сохранения типовой безопасности. Компилятор не может гарантировать, что прочитанный элемент будет именно того типа, который вы ожидаете, кроме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57" y="2491859"/>
            <a:ext cx="4969073" cy="49690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6012" y="2449235"/>
            <a:ext cx="768453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Реально внутри может быть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ArrayList&lt;Object&gt;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96012" y="2818328"/>
            <a:ext cx="768453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Или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ArrayList&lt;Number&gt;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96012" y="3187422"/>
            <a:ext cx="768453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Или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ArrayList&lt;Integer&gt;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96012" y="3660696"/>
            <a:ext cx="7684532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Если бы вы попытались прочитать элемент как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Integer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из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List&lt;? super Integer&gt;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который на самом деле является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List&lt;Object&gt;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это могло бы привести к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ClassCastException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Контравариантность защищает от этого, требуя, чтобы прочитанные элементы рассматривались как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Object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обеспечивая безопасную иерархию для записи.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68673"/>
            <a:ext cx="7121843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Wildcards (?) и правило PECS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821186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Разберёмся с Wildcards более подробно.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3421380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Wildcards (?), как уже понятно, используются, когда точный тип параметра нам не важен. Они позволяют гибко работать с коллекциями, сохраняя безопасность типов.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81063" y="4373999"/>
            <a:ext cx="128682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Font typeface="+mj-lt"/>
              <a:buAutoNum type="arabicPeriod"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&lt;? extends SomeClass&gt;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881063" y="4974193"/>
            <a:ext cx="12868275" cy="1486733"/>
          </a:xfrm>
          <a:prstGeom prst="roundRect">
            <a:avLst>
              <a:gd name="adj" fmla="val 22226"/>
            </a:avLst>
          </a:prstGeom>
          <a:solidFill>
            <a:srgbClr val="004D3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8" y="5315783"/>
            <a:ext cx="275273" cy="22026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96866" y="5249466"/>
            <a:ext cx="1193220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Используется при обращении к существующей коллекции/типу, когда точный тип неизвестен.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596866" y="5800130"/>
            <a:ext cx="1193220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Говорит: "любой тип, который наследуется от SomeClass".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40531" y="8697516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440531" y="8997553"/>
            <a:ext cx="13749337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этом примере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feedAllAnimals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может принимать список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Dog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Animal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поскольку все они являются подтипами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Animal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Однако мы не можем добавить новый элемент в список внутри метода </a:t>
            </a:r>
            <a:r>
              <a:rPr lang="en-US" sz="8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feedAllAnimals</a:t>
            </a: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потому что компилятор не может гарантировать безопасность типов.</a:t>
            </a:r>
            <a:endParaRPr lang="en-US" sz="8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68DB2-CA00-ACCB-4EF3-558FF3653185}"/>
              </a:ext>
            </a:extLst>
          </p:cNvPr>
          <p:cNvSpPr txBox="1"/>
          <p:nvPr/>
        </p:nvSpPr>
        <p:spPr>
          <a:xfrm>
            <a:off x="95975" y="8741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sz="3600" b="1" dirty="0">
                <a:solidFill>
                  <a:schemeClr val="bg1"/>
                </a:solidFill>
              </a:rPr>
              <a:t>Wildcards: </a:t>
            </a:r>
            <a:r>
              <a:rPr lang="ru-RU" sz="3600" b="1" dirty="0">
                <a:solidFill>
                  <a:schemeClr val="bg1"/>
                </a:solidFill>
              </a:rPr>
              <a:t>Понимание `? </a:t>
            </a:r>
            <a:r>
              <a:rPr lang="en" sz="3600" b="1" dirty="0">
                <a:solidFill>
                  <a:schemeClr val="bg1"/>
                </a:solidFill>
              </a:rPr>
              <a:t>extends`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3C0D4A-6E8A-C60F-38B8-3EAF2517D4E4}"/>
              </a:ext>
            </a:extLst>
          </p:cNvPr>
          <p:cNvSpPr txBox="1"/>
          <p:nvPr/>
        </p:nvSpPr>
        <p:spPr>
          <a:xfrm>
            <a:off x="95975" y="764522"/>
            <a:ext cx="7348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Рассмотрим пример использования 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</a:rPr>
              <a:t>? </a:t>
            </a:r>
            <a:r>
              <a:rPr lang="en" dirty="0">
                <a:solidFill>
                  <a:schemeClr val="bg1"/>
                </a:solidFill>
                <a:latin typeface="Courier New" panose="02070309020205020404" pitchFamily="49" charset="0"/>
              </a:rPr>
              <a:t>extends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который демонстрирует, как мы можем безопасно читать данные из коллекции, но не добавлять в нее новые элементы.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0E14D-B24A-02BB-A827-63A873AF478B}"/>
              </a:ext>
            </a:extLst>
          </p:cNvPr>
          <p:cNvSpPr txBox="1"/>
          <p:nvPr/>
        </p:nvSpPr>
        <p:spPr>
          <a:xfrm>
            <a:off x="6841538" y="6545340"/>
            <a:ext cx="73483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В этом примере </a:t>
            </a:r>
            <a:r>
              <a:rPr lang="en" dirty="0" err="1">
                <a:solidFill>
                  <a:schemeClr val="bg1"/>
                </a:solidFill>
                <a:latin typeface="Courier New" panose="02070309020205020404" pitchFamily="49" charset="0"/>
              </a:rPr>
              <a:t>feedAllAnimals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может принимать список </a:t>
            </a:r>
            <a:r>
              <a:rPr lang="en" dirty="0">
                <a:solidFill>
                  <a:schemeClr val="bg1"/>
                </a:solidFill>
                <a:latin typeface="Courier New" panose="02070309020205020404" pitchFamily="49" charset="0"/>
              </a:rPr>
              <a:t>Dog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en" dirty="0">
                <a:solidFill>
                  <a:schemeClr val="bg1"/>
                </a:solidFill>
                <a:latin typeface="Courier New" panose="02070309020205020404" pitchFamily="49" charset="0"/>
              </a:rPr>
              <a:t>Cat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или </a:t>
            </a:r>
            <a:r>
              <a:rPr lang="en" dirty="0">
                <a:solidFill>
                  <a:schemeClr val="bg1"/>
                </a:solidFill>
                <a:latin typeface="Courier New" panose="02070309020205020404" pitchFamily="49" charset="0"/>
              </a:rPr>
              <a:t>Animal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поскольку все они являются подтипами </a:t>
            </a:r>
            <a:r>
              <a:rPr lang="en" dirty="0">
                <a:solidFill>
                  <a:schemeClr val="bg1"/>
                </a:solidFill>
                <a:latin typeface="Courier New" panose="02070309020205020404" pitchFamily="49" charset="0"/>
              </a:rPr>
              <a:t>Animal</a:t>
            </a:r>
            <a:r>
              <a:rPr lang="en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Однако мы не можем добавить новый элемент в список внутри метода </a:t>
            </a:r>
            <a:r>
              <a:rPr lang="en" dirty="0" err="1">
                <a:solidFill>
                  <a:schemeClr val="bg1"/>
                </a:solidFill>
                <a:latin typeface="Courier New" panose="02070309020205020404" pitchFamily="49" charset="0"/>
              </a:rPr>
              <a:t>feedAllAnimals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потому что компилятор не может гарантировать безопасность типов.</a:t>
            </a:r>
          </a:p>
        </p:txBody>
      </p:sp>
      <p:pic>
        <p:nvPicPr>
          <p:cNvPr id="3" name="Рисунок 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8FFE62-80CD-909E-B339-7F764682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684" y="1037321"/>
            <a:ext cx="6757496" cy="77845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D748799-5DAD-DA17-9A7D-54DBEC68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71" y="-488064"/>
            <a:ext cx="7772400" cy="75358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486" y="736237"/>
            <a:ext cx="265521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&lt;? super SomeClass&gt;`</a:t>
            </a:r>
            <a:endParaRPr lang="en-US" sz="3200" dirty="0"/>
          </a:p>
        </p:txBody>
      </p:sp>
      <p:pic>
        <p:nvPicPr>
          <p:cNvPr id="12" name="Рисунок 11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14577D0-30AE-CE86-23EB-AC7DA4DF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121" y="0"/>
            <a:ext cx="7772400" cy="7865331"/>
          </a:xfrm>
          <a:prstGeom prst="rect">
            <a:avLst/>
          </a:prstGeom>
        </p:spPr>
      </p:pic>
      <p:sp>
        <p:nvSpPr>
          <p:cNvPr id="5" name="Shape 4">
            <a:extLst>
              <a:ext uri="{FF2B5EF4-FFF2-40B4-BE49-F238E27FC236}">
                <a16:creationId xmlns:a16="http://schemas.microsoft.com/office/drawing/2014/main" id="{EF084233-C0CB-1809-B137-B2E79F001EBE}"/>
              </a:ext>
            </a:extLst>
          </p:cNvPr>
          <p:cNvSpPr/>
          <p:nvPr/>
        </p:nvSpPr>
        <p:spPr>
          <a:xfrm>
            <a:off x="161535" y="1616396"/>
            <a:ext cx="5055041" cy="1876312"/>
          </a:xfrm>
          <a:prstGeom prst="roundRect">
            <a:avLst>
              <a:gd name="adj" fmla="val 22226"/>
            </a:avLst>
          </a:prstGeom>
          <a:solidFill>
            <a:srgbClr val="004D36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944A007-E3A4-E59C-EFCF-1A377CDCF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0" y="1957986"/>
            <a:ext cx="347405" cy="277984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5D4B30EF-377B-379D-250A-0382BB8DF504}"/>
              </a:ext>
            </a:extLst>
          </p:cNvPr>
          <p:cNvSpPr/>
          <p:nvPr/>
        </p:nvSpPr>
        <p:spPr>
          <a:xfrm>
            <a:off x="864608" y="1788649"/>
            <a:ext cx="3943761" cy="1441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dirty="0">
                <a:solidFill>
                  <a:schemeClr val="bg1"/>
                </a:solidFill>
              </a:rPr>
              <a:t>Используется, когда </a:t>
            </a:r>
            <a:r>
              <a:rPr lang="ru-RU" b="1" dirty="0">
                <a:solidFill>
                  <a:schemeClr val="bg1"/>
                </a:solidFill>
              </a:rPr>
              <a:t>мы хотим положить </a:t>
            </a:r>
          </a:p>
          <a:p>
            <a:r>
              <a:rPr lang="ru-RU" b="1" dirty="0">
                <a:solidFill>
                  <a:schemeClr val="bg1"/>
                </a:solidFill>
              </a:rPr>
              <a:t>элементы в коллекцию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Говорит: "любой тип, который </a:t>
            </a:r>
          </a:p>
          <a:p>
            <a:r>
              <a:rPr lang="ru-RU" dirty="0">
                <a:solidFill>
                  <a:schemeClr val="bg1"/>
                </a:solidFill>
              </a:rPr>
              <a:t>является </a:t>
            </a:r>
            <a:r>
              <a:rPr lang="ru-RU" dirty="0" err="1">
                <a:solidFill>
                  <a:schemeClr val="bg1"/>
                </a:solidFill>
              </a:rPr>
              <a:t>SomeClass</a:t>
            </a:r>
            <a:r>
              <a:rPr lang="ru-RU" dirty="0">
                <a:solidFill>
                  <a:schemeClr val="bg1"/>
                </a:solidFill>
              </a:rPr>
              <a:t> или </a:t>
            </a:r>
            <a:r>
              <a:rPr lang="ru-RU" dirty="0" err="1">
                <a:solidFill>
                  <a:schemeClr val="bg1"/>
                </a:solidFill>
              </a:rPr>
              <a:t>супертипом</a:t>
            </a:r>
            <a:r>
              <a:rPr lang="ru-RU" dirty="0">
                <a:solidFill>
                  <a:schemeClr val="bg1"/>
                </a:solidFill>
              </a:rPr>
              <a:t>".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229" y="472440"/>
            <a:ext cx="13255943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 заключительный пример совмещающий обобщённый метод (&lt;T&gt;) и wildcards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87229" y="1770459"/>
            <a:ext cx="1325594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Иногда метод должен принимать коллекцию «чего-то вроде чисел», но не обязательно строго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List&lt;Number&gt;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Рассмотрим пример обобщённого метода для копирования элементов: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50463" y="2649736"/>
            <a:ext cx="12929473" cy="1373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87229" y="4345781"/>
            <a:ext cx="4304109" cy="2709148"/>
          </a:xfrm>
          <a:prstGeom prst="roundRect">
            <a:avLst>
              <a:gd name="adj" fmla="val 951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81896" y="4540448"/>
            <a:ext cx="2097524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Понимание src и dest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81896" y="4882158"/>
            <a:ext cx="3914775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это источник данных (из которого мы читаем), являющийся коллекцией элементов типа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его подтипов.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dest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это получатель (в который мы пишем), являющийся коллекцией элементов типа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или его супертипов.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5163145" y="4345781"/>
            <a:ext cx="4304109" cy="2709148"/>
          </a:xfrm>
          <a:prstGeom prst="roundRect">
            <a:avLst>
              <a:gd name="adj" fmla="val 951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357813" y="4540448"/>
            <a:ext cx="3914775" cy="477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Правило PECS: Producer Extends, Consumer Super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357813" y="5120878"/>
            <a:ext cx="3914775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Producer (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extends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если объект производит данные (мы из него читаем), используем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extends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5357813" y="6020633"/>
            <a:ext cx="3914775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Consumer (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</a:t>
            </a:r>
            <a:r>
              <a:rPr lang="en-US" sz="13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если объект принимает данные (мы в него пишем), используем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? super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9639062" y="4345781"/>
            <a:ext cx="4304109" cy="2709148"/>
          </a:xfrm>
          <a:prstGeom prst="roundRect">
            <a:avLst>
              <a:gd name="adj" fmla="val 951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33729" y="4540448"/>
            <a:ext cx="3489365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Применение и безопасность типов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833729" y="4882158"/>
            <a:ext cx="3914775" cy="1656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простое правило помогает избегать ошибок при проектировании API. Например, метод </a:t>
            </a:r>
            <a:r>
              <a:rPr lang="en-US" sz="13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Collections.copy()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в стандартной библиотеке Java следует именно этому принципу, обеспечивая безопасность типов при работе с обобщенными коллекциями.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87229" y="7248168"/>
            <a:ext cx="13255943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Хочется заметить, что правило не совсем интуитивно понятное, поэтому в первую очередь были данные примеры про магазин и животных  подробно раскрывающие суть правила</a:t>
            </a:r>
            <a:endParaRPr lang="en-US" sz="1350" dirty="0"/>
          </a:p>
        </p:txBody>
      </p:sp>
      <p:pic>
        <p:nvPicPr>
          <p:cNvPr id="19" name="Рисунок 18" descr="Изображение выглядит как снимок экрана, текст, Шрифт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A45174C-A944-E691-1F43-014F1DB7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4" y="2248416"/>
            <a:ext cx="7772400" cy="21326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36013" y="909280"/>
            <a:ext cx="1233035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Что такое обобщённое программирование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6" y="2225071"/>
            <a:ext cx="261936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Суть подхода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2870478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rtl="1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Обобщённое программирование позволяет писать код один раз, но использовать его с разными типами данных. Компилятор при этом контролирует корректность типов, предотвращая ошибки ещё до запуска программы.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6" y="4697492"/>
            <a:ext cx="379607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Ключевые преимущества: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28720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Переиспользование кода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76857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Типобезопасность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24994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Универсальность решений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673131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Проверка на этапе компиляции</a:t>
            </a:r>
            <a:endParaRPr lang="en-US" sz="1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798" y="331946"/>
            <a:ext cx="2682359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Вывод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53" y="1949129"/>
            <a:ext cx="8733691" cy="5975671"/>
          </a:xfrm>
          <a:prstGeom prst="rect">
            <a:avLst/>
          </a:prstGeom>
          <a:effectLst>
            <a:softEdge rad="766021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9A852-FBFE-4E75-EB15-2AF2655F5963}"/>
              </a:ext>
            </a:extLst>
          </p:cNvPr>
          <p:cNvSpPr txBox="1"/>
          <p:nvPr/>
        </p:nvSpPr>
        <p:spPr>
          <a:xfrm>
            <a:off x="334163" y="671843"/>
            <a:ext cx="139620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</a:rPr>
              <a:t>Дженерики — это реализация обобщённого программирования в </a:t>
            </a:r>
            <a:r>
              <a:rPr lang="en" dirty="0">
                <a:solidFill>
                  <a:schemeClr val="bg1"/>
                </a:solidFill>
              </a:rPr>
              <a:t>Java, </a:t>
            </a:r>
            <a:r>
              <a:rPr lang="ru-RU" dirty="0">
                <a:solidFill>
                  <a:schemeClr val="bg1"/>
                </a:solidFill>
              </a:rPr>
              <a:t>обеспечивающая безопасность типов и лаконичность кода. В отличие от шаблонов </a:t>
            </a:r>
            <a:r>
              <a:rPr lang="en" dirty="0">
                <a:solidFill>
                  <a:schemeClr val="bg1"/>
                </a:solidFill>
              </a:rPr>
              <a:t>C++, </a:t>
            </a:r>
            <a:r>
              <a:rPr lang="ru-RU" dirty="0">
                <a:solidFill>
                  <a:schemeClr val="bg1"/>
                </a:solidFill>
              </a:rPr>
              <a:t>они не создают копии кода для каждого типа, а проверяют корректность на этапе компиляции и стирают типы при выполнении. Понимание принципов вариантности и правила </a:t>
            </a:r>
            <a:r>
              <a:rPr lang="en" dirty="0">
                <a:solidFill>
                  <a:schemeClr val="bg1"/>
                </a:solidFill>
              </a:rPr>
              <a:t>PECS </a:t>
            </a:r>
            <a:r>
              <a:rPr lang="ru-RU" dirty="0">
                <a:solidFill>
                  <a:schemeClr val="bg1"/>
                </a:solidFill>
              </a:rPr>
              <a:t>делает работу с дженериками не только безопасной, но и гибкой, позволяя строить надёжные обобщённые библиотеки и </a:t>
            </a:r>
            <a:r>
              <a:rPr lang="en" dirty="0">
                <a:solidFill>
                  <a:schemeClr val="bg1"/>
                </a:solidFill>
              </a:rPr>
              <a:t>API.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79094"/>
            <a:ext cx="12868275" cy="3671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50"/>
              </a:lnSpc>
              <a:buNone/>
            </a:pPr>
            <a:r>
              <a:rPr lang="en-US" sz="1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Спасибо за внимание!</a:t>
            </a:r>
            <a:endParaRPr lang="en-US" sz="1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2619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Обобщённое программирование в разных языках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17971"/>
            <a:ext cx="6327696" cy="4458891"/>
          </a:xfrm>
          <a:prstGeom prst="roundRect">
            <a:avLst>
              <a:gd name="adj" fmla="val 830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0952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C++ Templates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3586282"/>
            <a:ext cx="57731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C++ используются шаблоны (templates). Компилятор создаёт отдельные версии функции под каждый конкретный тип данных.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375886" y="5234226"/>
            <a:ext cx="530399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2817971"/>
            <a:ext cx="6327815" cy="4458891"/>
          </a:xfrm>
          <a:prstGeom prst="roundRect">
            <a:avLst>
              <a:gd name="adj" fmla="val 830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15845" y="30952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 Generics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715845" y="3586282"/>
            <a:ext cx="57732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использует дженерики с другой реализацией: параметризация классов и методов, проверка типов при компиляции и стирание типов (type erasure) в runtime.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950398" y="5629275"/>
            <a:ext cx="53041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6" name="Рисунок 15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90EC6B8-B850-732B-7454-75232893A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84" y="3901862"/>
            <a:ext cx="7772400" cy="424492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21CA72-4E2F-DC96-A758-00CA7DFB3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21" y="4992763"/>
            <a:ext cx="6173867" cy="2284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8206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Проблема до появления дженериков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752368"/>
            <a:ext cx="438876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Эра «сырых» типов в Java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353413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 Java 5 коллекции были нетипизированными — настоящая коробка без этикетки. Это приводило к опасным ошибкам времени выполнения: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585989" y="5182076"/>
            <a:ext cx="7972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321457-186A-3D73-6E7D-C9BAE1E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06" y="4352732"/>
            <a:ext cx="9602612" cy="3238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423" y="243078"/>
            <a:ext cx="601825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Было: эра «сырых» типов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8423" y="1014924"/>
            <a:ext cx="1319355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 Java 5 приходилось работать с Object и проверять типы вручную во время выполнения: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13448" y="2258258"/>
            <a:ext cx="12803505" cy="525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59CFA8-DA25-4D7C-B93E-BE335551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087" y="528112"/>
            <a:ext cx="10101002" cy="8506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958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rtl="1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Стало: типобезопасность с дженериками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8194" y="2208609"/>
            <a:ext cx="7567612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ea typeface="Barlow" pitchFamily="34" charset="-122"/>
                <a:cs typeface="Barlow" pitchFamily="34" charset="-120"/>
              </a:rPr>
              <a:t>С появлением Java 5 и дженериков работа с коллекциями стала намного безопаснее и предсказуемее. Компилятор теперь активно участвует в проверке типов, гарантируя, что в коллекцию попадут только ожидаемые данные.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8195" y="4071342"/>
            <a:ext cx="7589996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5579" y="6151572"/>
            <a:ext cx="6186011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ru-RU" sz="2350" dirty="0">
                <a:solidFill>
                  <a:schemeClr val="bg1"/>
                </a:solidFill>
              </a:rPr>
              <a:t>Вывод</a:t>
            </a:r>
            <a:r>
              <a:rPr lang="en-US" sz="23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C590D-4FF2-6C78-B1F9-61E49788EAF5}"/>
              </a:ext>
            </a:extLst>
          </p:cNvPr>
          <p:cNvSpPr txBox="1"/>
          <p:nvPr/>
        </p:nvSpPr>
        <p:spPr>
          <a:xfrm>
            <a:off x="765809" y="6540341"/>
            <a:ext cx="7589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50" dirty="0">
                <a:solidFill>
                  <a:schemeClr val="bg1"/>
                </a:solidFill>
                <a:cs typeface="Baghdad" pitchFamily="2" charset="-78"/>
              </a:rPr>
              <a:t>Теперь список знает, какие типы он может содержать. Ошибки ловятся на этапе компиляции, а не в </a:t>
            </a:r>
            <a:r>
              <a:rPr lang="ru-RU" sz="1750" dirty="0" err="1">
                <a:solidFill>
                  <a:schemeClr val="bg1"/>
                </a:solidFill>
                <a:cs typeface="Baghdad" pitchFamily="2" charset="-78"/>
              </a:rPr>
              <a:t>рантайме</a:t>
            </a:r>
            <a:r>
              <a:rPr lang="ru-RU" sz="1750" dirty="0">
                <a:solidFill>
                  <a:schemeClr val="bg1"/>
                </a:solidFill>
                <a:cs typeface="Baghdad" pitchFamily="2" charset="-78"/>
              </a:rPr>
              <a:t>. И самое главное — нам не нужно приводить типы вручную.</a:t>
            </a:r>
          </a:p>
          <a:p>
            <a:endParaRPr lang="ru-RU" sz="1750" dirty="0">
              <a:solidFill>
                <a:schemeClr val="bg1"/>
              </a:solidFill>
              <a:cs typeface="Baghdad" pitchFamily="2" charset="-7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4A2DC7-F27D-D090-ADAE-8265391CC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" y="2928937"/>
            <a:ext cx="8001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465" y="383262"/>
            <a:ext cx="4950976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Обобщённые классы и методы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484465" y="958632"/>
            <a:ext cx="8175069" cy="60960"/>
          </a:xfrm>
          <a:prstGeom prst="roundRect">
            <a:avLst>
              <a:gd name="adj" fmla="val 340617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4364415" y="766346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4488954" y="870169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38056" y="1185931"/>
            <a:ext cx="2115622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Обобщённый класс Box&lt;T&gt;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69501" y="1980486"/>
            <a:ext cx="7604998" cy="3321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84465" y="5804724"/>
            <a:ext cx="8175069" cy="60960"/>
          </a:xfrm>
          <a:prstGeom prst="roundRect">
            <a:avLst>
              <a:gd name="adj" fmla="val 340617"/>
            </a:avLst>
          </a:prstGeom>
          <a:solidFill>
            <a:srgbClr val="29DDDA"/>
          </a:solidFill>
          <a:ln/>
        </p:spPr>
      </p:sp>
      <p:sp>
        <p:nvSpPr>
          <p:cNvPr id="14" name="Shape 11"/>
          <p:cNvSpPr/>
          <p:nvPr/>
        </p:nvSpPr>
        <p:spPr>
          <a:xfrm>
            <a:off x="4364415" y="5597138"/>
            <a:ext cx="415171" cy="415171"/>
          </a:xfrm>
          <a:prstGeom prst="roundRect">
            <a:avLst>
              <a:gd name="adj" fmla="val 220247"/>
            </a:avLst>
          </a:prstGeom>
          <a:solidFill>
            <a:srgbClr val="16FFBB"/>
          </a:solidFill>
          <a:ln/>
        </p:spPr>
      </p:sp>
      <p:sp>
        <p:nvSpPr>
          <p:cNvPr id="15" name="Text 12"/>
          <p:cNvSpPr/>
          <p:nvPr/>
        </p:nvSpPr>
        <p:spPr>
          <a:xfrm>
            <a:off x="4488954" y="5700961"/>
            <a:ext cx="1660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38056" y="5987842"/>
            <a:ext cx="1624965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Обобщённый метод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769501" y="6703100"/>
            <a:ext cx="7604998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23" name="Рисунок 22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F932E3-68FC-13E6-75CD-BE2A2D689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5774" y="797648"/>
            <a:ext cx="5317589" cy="5527631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31CC202-FAEA-DA04-8037-230E8CCF6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65" y="6285183"/>
            <a:ext cx="71501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3338" y="667941"/>
            <a:ext cx="7268289" cy="52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Ограниченные параметры типов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75" y="1567101"/>
            <a:ext cx="2196584" cy="6376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4410" y="1787962"/>
            <a:ext cx="26467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273278" y="1755219"/>
            <a:ext cx="65782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132189" y="2218730"/>
            <a:ext cx="8792408" cy="11430"/>
          </a:xfrm>
          <a:prstGeom prst="roundRect">
            <a:avLst>
              <a:gd name="adj" fmla="val 2470136"/>
            </a:avLst>
          </a:prstGeom>
          <a:solidFill>
            <a:srgbClr val="16FFB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343" y="2251829"/>
            <a:ext cx="4393168" cy="6376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54529" y="2405301"/>
            <a:ext cx="26467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6371630" y="2439948"/>
            <a:ext cx="80117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30541" y="2903458"/>
            <a:ext cx="7694057" cy="11430"/>
          </a:xfrm>
          <a:prstGeom prst="roundRect">
            <a:avLst>
              <a:gd name="adj" fmla="val 2470136"/>
            </a:avLst>
          </a:prstGeom>
          <a:solidFill>
            <a:srgbClr val="29D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" y="2936558"/>
            <a:ext cx="6589752" cy="6376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54410" y="3090029"/>
            <a:ext cx="26467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7469862" y="3124676"/>
            <a:ext cx="221492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Integer • Double • Long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58773" y="3785949"/>
            <a:ext cx="133128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Ключевое слово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extends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позволяет ограничить параметр типа определённой иерархией. Запись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 extends Number&gt;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означает, что T может быть только Number или его наследником.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58773" y="4627602"/>
            <a:ext cx="267628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Пример с ограничением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552373" y="4627602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Использование</a:t>
            </a:r>
            <a:endParaRPr lang="en-US" sz="1600" dirty="0"/>
          </a:p>
        </p:txBody>
      </p:sp>
      <p:pic>
        <p:nvPicPr>
          <p:cNvPr id="24" name="Рисунок 2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9B62705-423D-95B5-D2A7-A8A7A5E07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95" y="5292857"/>
            <a:ext cx="7302500" cy="2070100"/>
          </a:xfrm>
          <a:prstGeom prst="rect">
            <a:avLst/>
          </a:prstGeom>
        </p:spPr>
      </p:pic>
      <p:pic>
        <p:nvPicPr>
          <p:cNvPr id="26" name="Рисунок 25" descr="Изображение выглядит как текст, снимок экрана, Шрифт, мультимеди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155048-29C0-66E1-4574-F25776D37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862" y="5049440"/>
            <a:ext cx="6970426" cy="25569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46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559" y="518993"/>
            <a:ext cx="6551890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Инвариантность дженериков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60559" y="1118711"/>
            <a:ext cx="548235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 generics по умолчанию инвариантны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60559" y="1716405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означает, что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List&lt;Integer&gt;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</a:t>
            </a:r>
            <a:r>
              <a:rPr lang="en-US" sz="145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List&lt;Number&gt;</a:t>
            </a: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— это совершенно разные, несовместимые типы, даже если Integer наследуется от Number.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0559" y="2532578"/>
            <a:ext cx="22860" cy="5193030"/>
          </a:xfrm>
          <a:prstGeom prst="roundRect">
            <a:avLst>
              <a:gd name="adj" fmla="val 1238544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683419" y="2532578"/>
            <a:ext cx="7822883" cy="2306360"/>
          </a:xfrm>
          <a:prstGeom prst="rect">
            <a:avLst/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2133" y="2744152"/>
            <a:ext cx="209716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❌</a:t>
            </a: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Запрещено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83563" y="4456807"/>
            <a:ext cx="742259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Компилятор не позволит это сделать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559" y="4971038"/>
            <a:ext cx="7845743" cy="3234392"/>
          </a:xfrm>
          <a:prstGeom prst="rect">
            <a:avLst/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2133" y="5427940"/>
            <a:ext cx="227516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💡</a:t>
            </a: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Почему это важно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72133" y="5810845"/>
            <a:ext cx="7422594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Если бы это было разрешено, мы могли бы добавить Double в ArrayList&lt;Integer&gt;, что привело бы к серьёзным ошибкам:</a:t>
            </a:r>
            <a:endParaRPr lang="en-US" sz="1450" dirty="0"/>
          </a:p>
        </p:txBody>
      </p:sp>
      <p:pic>
        <p:nvPicPr>
          <p:cNvPr id="20" name="Рисунок 19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698E1D-C11E-8ACB-E88E-E5AA648F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33" y="3062301"/>
            <a:ext cx="6184900" cy="13462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F8723E-CDAB-A466-DAE1-B4CCDC95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9" y="6414730"/>
            <a:ext cx="7239000" cy="179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1656</Words>
  <Application>Microsoft Macintosh PowerPoint</Application>
  <PresentationFormat>Произвольный</PresentationFormat>
  <Paragraphs>162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Baghdad</vt:lpstr>
      <vt:lpstr>Spline Sans Bold</vt:lpstr>
      <vt:lpstr>Barlow</vt:lpstr>
      <vt:lpstr>Courier New</vt:lpstr>
      <vt:lpstr>Consolas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Alex Zhukov</cp:lastModifiedBy>
  <cp:revision>6</cp:revision>
  <dcterms:created xsi:type="dcterms:W3CDTF">2025-11-22T11:41:04Z</dcterms:created>
  <dcterms:modified xsi:type="dcterms:W3CDTF">2025-11-28T18:29:36Z</dcterms:modified>
</cp:coreProperties>
</file>